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5" r:id="rId22"/>
    <p:sldId id="276"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4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196752"/>
            <a:ext cx="8208912" cy="1470025"/>
          </a:xfrm>
        </p:spPr>
        <p:txBody>
          <a:bodyPr>
            <a:normAutofit fontScale="90000"/>
          </a:bodyPr>
          <a:lstStyle/>
          <a:p>
            <a:r>
              <a:rPr lang="ru-RU" b="1" u="sng" dirty="0" smtClean="0">
                <a:latin typeface="Times New Roman" pitchFamily="18" charset="0"/>
                <a:cs typeface="Times New Roman" pitchFamily="18" charset="0"/>
              </a:rPr>
              <a:t>Анализ состояния и использования основных средств </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71600" y="3068960"/>
            <a:ext cx="7304856" cy="2736304"/>
          </a:xfrm>
        </p:spPr>
        <p:txBody>
          <a:bodyPr>
            <a:normAutofit fontScale="47500" lnSpcReduction="20000"/>
          </a:bodyPr>
          <a:lstStyle/>
          <a:p>
            <a:pPr algn="l"/>
            <a:r>
              <a:rPr lang="ru-RU" sz="4200" dirty="0" smtClean="0">
                <a:solidFill>
                  <a:schemeClr val="tx1"/>
                </a:solidFill>
                <a:latin typeface="Times New Roman" pitchFamily="18" charset="0"/>
                <a:cs typeface="Times New Roman" pitchFamily="18" charset="0"/>
              </a:rPr>
              <a:t>1. Общая характеристика основных средств</a:t>
            </a:r>
          </a:p>
          <a:p>
            <a:pPr algn="l"/>
            <a:r>
              <a:rPr lang="ru-RU" sz="4200" dirty="0" smtClean="0">
                <a:solidFill>
                  <a:schemeClr val="tx1"/>
                </a:solidFill>
                <a:latin typeface="Times New Roman" pitchFamily="18" charset="0"/>
                <a:cs typeface="Times New Roman" pitchFamily="18" charset="0"/>
              </a:rPr>
              <a:t>2. Анализ и диагностика состояния основных средств </a:t>
            </a:r>
          </a:p>
          <a:p>
            <a:pPr algn="l"/>
            <a:r>
              <a:rPr lang="ru-RU" sz="4200" dirty="0" smtClean="0">
                <a:solidFill>
                  <a:schemeClr val="tx1"/>
                </a:solidFill>
                <a:latin typeface="Times New Roman" pitchFamily="18" charset="0"/>
                <a:cs typeface="Times New Roman" pitchFamily="18" charset="0"/>
              </a:rPr>
              <a:t>3. Анализ технического состояния оборудования</a:t>
            </a:r>
          </a:p>
          <a:p>
            <a:pPr algn="l"/>
            <a:r>
              <a:rPr lang="ru-RU" sz="4200" dirty="0" smtClean="0">
                <a:solidFill>
                  <a:schemeClr val="tx1"/>
                </a:solidFill>
                <a:latin typeface="Times New Roman" pitchFamily="18" charset="0"/>
                <a:cs typeface="Times New Roman" pitchFamily="18" charset="0"/>
              </a:rPr>
              <a:t>4. Анализ использования основных средств</a:t>
            </a:r>
          </a:p>
          <a:p>
            <a:pPr algn="l"/>
            <a:r>
              <a:rPr lang="ru-RU" sz="4200" dirty="0" smtClean="0">
                <a:solidFill>
                  <a:schemeClr val="tx1"/>
                </a:solidFill>
                <a:latin typeface="Times New Roman" pitchFamily="18" charset="0"/>
                <a:cs typeface="Times New Roman" pitchFamily="18" charset="0"/>
              </a:rPr>
              <a:t>5. Анализ использования оборудования по мощности</a:t>
            </a:r>
          </a:p>
          <a:p>
            <a:pPr algn="l"/>
            <a:r>
              <a:rPr lang="ru-RU" sz="4200" dirty="0" smtClean="0">
                <a:solidFill>
                  <a:schemeClr val="tx1"/>
                </a:solidFill>
                <a:latin typeface="Times New Roman" pitchFamily="18" charset="0"/>
                <a:cs typeface="Times New Roman" pitchFamily="18" charset="0"/>
              </a:rPr>
              <a:t>6. Анализ причин морального и физического износа основных средств</a:t>
            </a:r>
          </a:p>
          <a:p>
            <a:pPr algn="l"/>
            <a:r>
              <a:rPr lang="ru-RU" sz="4200" dirty="0" smtClean="0">
                <a:solidFill>
                  <a:schemeClr val="tx1"/>
                </a:solidFill>
                <a:latin typeface="Times New Roman" pitchFamily="18" charset="0"/>
                <a:cs typeface="Times New Roman" pitchFamily="18" charset="0"/>
              </a:rPr>
              <a:t>7. Анализ начисления амортизации и диагностика ее </a:t>
            </a:r>
            <a:r>
              <a:rPr lang="ru-RU" sz="4200" dirty="0" smtClean="0">
                <a:solidFill>
                  <a:schemeClr val="tx1"/>
                </a:solidFill>
                <a:latin typeface="Times New Roman" pitchFamily="18" charset="0"/>
                <a:cs typeface="Times New Roman" pitchFamily="18" charset="0"/>
              </a:rPr>
              <a:t>использования</a:t>
            </a:r>
            <a:endParaRPr lang="ru-RU" sz="4200" dirty="0" smtClean="0">
              <a:solidFill>
                <a:schemeClr val="tx1"/>
              </a:solidFill>
              <a:latin typeface="Times New Roman" pitchFamily="18" charset="0"/>
              <a:cs typeface="Times New Roman" pitchFamily="18" charset="0"/>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70000" lnSpcReduction="20000"/>
          </a:bodyPr>
          <a:lstStyle/>
          <a:p>
            <a:r>
              <a:rPr lang="ru-RU" i="1" u="sng" dirty="0" smtClean="0">
                <a:latin typeface="Times New Roman" pitchFamily="18" charset="0"/>
                <a:cs typeface="Times New Roman" pitchFamily="18" charset="0"/>
              </a:rPr>
              <a:t>Коэффициент модернизации</a:t>
            </a:r>
            <a:r>
              <a:rPr lang="ru-RU" dirty="0" smtClean="0">
                <a:latin typeface="Times New Roman" pitchFamily="18" charset="0"/>
                <a:cs typeface="Times New Roman" pitchFamily="18" charset="0"/>
              </a:rPr>
              <a:t> определяют как отношение числа модернизированных единиц оборудования к общему числу обору­дования данного вида.</a:t>
            </a:r>
          </a:p>
          <a:p>
            <a:r>
              <a:rPr lang="ru-RU" i="1" u="sng" dirty="0" smtClean="0">
                <a:latin typeface="Times New Roman" pitchFamily="18" charset="0"/>
                <a:cs typeface="Times New Roman" pitchFamily="18" charset="0"/>
              </a:rPr>
              <a:t>Коэффициент изношенности</a:t>
            </a:r>
            <a:r>
              <a:rPr lang="ru-RU" dirty="0" smtClean="0">
                <a:latin typeface="Times New Roman" pitchFamily="18" charset="0"/>
                <a:cs typeface="Times New Roman" pitchFamily="18" charset="0"/>
              </a:rPr>
              <a:t> - отношение суммы начисленного износа оборудования к стоимости этого оборудования на конец го­да.</a:t>
            </a:r>
          </a:p>
          <a:p>
            <a:r>
              <a:rPr lang="ru-RU" i="1" u="sng" dirty="0" smtClean="0">
                <a:latin typeface="Times New Roman" pitchFamily="18" charset="0"/>
                <a:cs typeface="Times New Roman" pitchFamily="18" charset="0"/>
              </a:rPr>
              <a:t>Коэффициент обновления</a:t>
            </a:r>
            <a:r>
              <a:rPr lang="ru-RU" dirty="0" smtClean="0">
                <a:latin typeface="Times New Roman" pitchFamily="18" charset="0"/>
                <a:cs typeface="Times New Roman" pitchFamily="18" charset="0"/>
              </a:rPr>
              <a:t> - отношение стоимости вновь посту­пившего за год оборудования к стоимости оборудования данного вида на конец года.</a:t>
            </a:r>
          </a:p>
          <a:p>
            <a:r>
              <a:rPr lang="ru-RU" dirty="0" smtClean="0">
                <a:latin typeface="Times New Roman" pitchFamily="18" charset="0"/>
                <a:cs typeface="Times New Roman" pitchFamily="18" charset="0"/>
              </a:rPr>
              <a:t>Анализ технического состояния оборудования позволяет соста­вить план его первоочередной замены или модернизации. При ана­лизе следует обратить внимание на внедрение новой техники, осо­бенно автоматизированной. Коэффициент автоматизации производ­ства определяют как отношение используемого автоматизированно­го оборудования к общему его количеству. Для сравнения этот ко­эффициент необходимо исчислить за ряд периодов, что позволит установить реальные достижения предприятия в области автомати­зации производственных процессов.</a:t>
            </a:r>
          </a:p>
          <a:p>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143000"/>
          </a:xfrm>
        </p:spPr>
        <p:txBody>
          <a:bodyPr>
            <a:normAutofit/>
          </a:bodyPr>
          <a:lstStyle/>
          <a:p>
            <a:r>
              <a:rPr lang="ru-RU" sz="3200" b="1" dirty="0" smtClean="0">
                <a:latin typeface="Times New Roman" pitchFamily="18" charset="0"/>
                <a:cs typeface="Times New Roman" pitchFamily="18" charset="0"/>
              </a:rPr>
              <a:t>4. Анализ использования основных средств</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4098" name="Rectangle 2"/>
          <p:cNvSpPr>
            <a:spLocks noChangeArrowheads="1"/>
          </p:cNvSpPr>
          <p:nvPr/>
        </p:nvSpPr>
        <p:spPr bwMode="auto">
          <a:xfrm>
            <a:off x="0" y="1188710"/>
            <a:ext cx="9144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Анализ основных средств производится по нескольким направлениям, разработка которых в комплексе позволяет дать оценку структуры, динамики и эффективности использования ОС и долгосрочных инвестиций.</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Оценка эффективности использования ОС основана на применении общей для всех ресурсов технологии оценки, которая предполагает расчет и анализ показателей отдачи и емкости.</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Обобщающим показателем эффективности использования ОС является </a:t>
            </a:r>
            <a:r>
              <a:rPr kumimoji="0" lang="ru-RU" altLang="zh-CN" sz="2400" b="0" i="0" u="sng"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фондоотдача (ФО):</a:t>
            </a:r>
            <a:endPar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altLang="zh-CN"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097" name="Object 1"/>
          <p:cNvGraphicFramePr>
            <a:graphicFrameLocks noChangeAspect="1"/>
          </p:cNvGraphicFramePr>
          <p:nvPr/>
        </p:nvGraphicFramePr>
        <p:xfrm>
          <a:off x="539552" y="4725144"/>
          <a:ext cx="7667073" cy="1114797"/>
        </p:xfrm>
        <a:graphic>
          <a:graphicData uri="http://schemas.openxmlformats.org/presentationml/2006/ole">
            <p:oleObj spid="_x0000_s4097" name="Формула" r:id="rId3" imgW="2806700" imgH="431800" progId="Equation.3">
              <p:embed/>
            </p:oleObj>
          </a:graphicData>
        </a:graphic>
      </p:graphicFrame>
      <p:sp>
        <p:nvSpPr>
          <p:cNvPr id="4099" name="Rectangle 3"/>
          <p:cNvSpPr>
            <a:spLocks noChangeArrowheads="1"/>
          </p:cNvSpPr>
          <p:nvPr/>
        </p:nvSpPr>
        <p:spPr bwMode="auto">
          <a:xfrm>
            <a:off x="0" y="9239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txBody>
          <a:bodyPr>
            <a:noAutofit/>
          </a:bodyPr>
          <a:lstStyle/>
          <a:p>
            <a:r>
              <a:rPr lang="ru-RU" sz="2800" dirty="0" smtClean="0">
                <a:latin typeface="Times New Roman" pitchFamily="18" charset="0"/>
                <a:cs typeface="Times New Roman" pitchFamily="18" charset="0"/>
              </a:rPr>
              <a:t>При расчете показателя учитываются собственные и арендованные ОС, не учитываются ОС, находящиеся на консервации и сданные в аренду.</a:t>
            </a:r>
          </a:p>
          <a:p>
            <a:r>
              <a:rPr lang="ru-RU" sz="2800" dirty="0" smtClean="0">
                <a:latin typeface="Times New Roman" pitchFamily="18" charset="0"/>
                <a:cs typeface="Times New Roman" pitchFamily="18" charset="0"/>
              </a:rPr>
              <a:t>Показатель фондоотдачи анализируют в динамике за ряд лет, поэтому объем продукции корректируют на изменение цен и структурных сдвигов, а стоимость ОС - на коэффициент переоценки.</a:t>
            </a:r>
          </a:p>
          <a:p>
            <a:r>
              <a:rPr lang="ru-RU" sz="2800" dirty="0" smtClean="0">
                <a:latin typeface="Times New Roman" pitchFamily="18" charset="0"/>
                <a:cs typeface="Times New Roman" pitchFamily="18" charset="0"/>
              </a:rPr>
              <a:t>Повышение фондоотдачи ведет к снижению суммы амортизационных отчислений, приходящихся на один рубль готовой продукции или амортизационной емкости.</a:t>
            </a:r>
          </a:p>
          <a:p>
            <a:endParaRPr lang="ru-RU"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67544" y="268218"/>
            <a:ext cx="7992888"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1041400" algn="l"/>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Рост фондоотдачи является одним из факторов интенсивного роста объема выпуска продукции (ВП). Эту зависимость описывает факторная модель:</a:t>
            </a:r>
          </a:p>
          <a:p>
            <a:pPr marL="0" marR="0" lvl="0" indent="450850" algn="l" defTabSz="914400" rtl="0" eaLnBrk="0" fontAlgn="base" latinLnBrk="0" hangingPunct="0">
              <a:lnSpc>
                <a:spcPct val="100000"/>
              </a:lnSpc>
              <a:spcBef>
                <a:spcPct val="0"/>
              </a:spcBef>
              <a:spcAft>
                <a:spcPct val="0"/>
              </a:spcAft>
              <a:buClrTx/>
              <a:buSzTx/>
              <a:buFontTx/>
              <a:buNone/>
              <a:tabLst>
                <a:tab pos="1041400" algn="l"/>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ВП = ОС ×</a:t>
            </a:r>
            <a:r>
              <a:rPr kumimoji="0" lang="ru-RU" altLang="zh-CN" sz="2400" b="0" i="0" u="none" strike="noStrike" cap="none" normalizeH="0" baseline="30000" dirty="0" smtClean="0">
                <a:ln>
                  <a:noFill/>
                </a:ln>
                <a:solidFill>
                  <a:schemeClr val="tx1"/>
                </a:solidFill>
                <a:effectLst/>
                <a:latin typeface="Times New Roman" pitchFamily="18" charset="0"/>
                <a:ea typeface="SimSun" pitchFamily="2" charset="-122"/>
                <a:cs typeface="Times New Roman" pitchFamily="18" charset="0"/>
              </a:rPr>
              <a:t> </a:t>
            </a: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ФО.</a:t>
            </a:r>
          </a:p>
          <a:p>
            <a:pPr marL="0" marR="0" lvl="0" indent="450850" algn="l" defTabSz="914400" rtl="0" eaLnBrk="0" fontAlgn="base" latinLnBrk="0" hangingPunct="0">
              <a:lnSpc>
                <a:spcPct val="100000"/>
              </a:lnSpc>
              <a:spcBef>
                <a:spcPct val="0"/>
              </a:spcBef>
              <a:spcAft>
                <a:spcPct val="0"/>
              </a:spcAft>
              <a:buClrTx/>
              <a:buSzTx/>
              <a:buFontTx/>
              <a:buNone/>
              <a:tabLst>
                <a:tab pos="1041400" algn="l"/>
              </a:tabLst>
            </a:pPr>
            <a:endParaRPr kumimoji="0" lang="ru-RU" altLang="zh-C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683568" y="2229979"/>
            <a:ext cx="763284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1041400" algn="l"/>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Обратным показателем фондоотдачи является </a:t>
            </a:r>
            <a:r>
              <a:rPr kumimoji="0" lang="ru-RU" altLang="zh-CN" sz="2400" b="0" i="0" u="sng"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фондоемкость</a:t>
            </a: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ru-RU" altLang="zh-CN" sz="24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Фём</a:t>
            </a: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которая характеризует затраты или запасы ОС на 1 руб. выпуска продукции.</a:t>
            </a:r>
            <a:endParaRPr kumimoji="0" lang="ru-RU" altLang="zh-CN"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050" name="Object 2"/>
          <p:cNvGraphicFramePr>
            <a:graphicFrameLocks noChangeAspect="1"/>
          </p:cNvGraphicFramePr>
          <p:nvPr/>
        </p:nvGraphicFramePr>
        <p:xfrm>
          <a:off x="1043608" y="3717032"/>
          <a:ext cx="6264696" cy="731120"/>
        </p:xfrm>
        <a:graphic>
          <a:graphicData uri="http://schemas.openxmlformats.org/presentationml/2006/ole">
            <p:oleObj spid="_x0000_s2050" name="Формула" r:id="rId3" imgW="3454400" imgH="431800" progId="Equation.3">
              <p:embed/>
            </p:oleObj>
          </a:graphicData>
        </a:graphic>
      </p:graphicFrame>
      <p:sp>
        <p:nvSpPr>
          <p:cNvPr id="2052" name="Rectangle 4"/>
          <p:cNvSpPr>
            <a:spLocks noChangeArrowheads="1"/>
          </p:cNvSpPr>
          <p:nvPr/>
        </p:nvSpPr>
        <p:spPr bwMode="auto">
          <a:xfrm>
            <a:off x="0" y="942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zh-CN" sz="14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zh-CN" sz="14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a:t>
            </a:r>
            <a:r>
              <a:rPr kumimoji="0" lang="ru-RU" altLang="zh-CN" sz="800" b="0" i="0" u="none" strike="noStrike" cap="none" normalizeH="0" baseline="0" smtClean="0">
                <a:ln>
                  <a:noFill/>
                </a:ln>
                <a:solidFill>
                  <a:schemeClr val="tx1"/>
                </a:solidFill>
                <a:effectLst/>
                <a:latin typeface="Arial" pitchFamily="34" charset="0"/>
                <a:cs typeface="Arial" pitchFamily="34" charset="0"/>
              </a:rPr>
              <a:t> </a:t>
            </a:r>
            <a:endParaRPr kumimoji="0" lang="ru-RU" altLang="zh-CN"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430259"/>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1041400" algn="l"/>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Итоговым показателем эффективности использования основных средств является </a:t>
            </a:r>
            <a:r>
              <a:rPr kumimoji="0" lang="ru-RU" altLang="zh-CN" sz="2400" b="0" i="0" u="sng"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фондорентабельность</a:t>
            </a: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n-US"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R</a:t>
            </a:r>
            <a:r>
              <a:rPr kumimoji="0" lang="ru-RU" altLang="zh-CN" sz="2400" b="0" i="0" u="none" strike="noStrike" cap="none" normalizeH="0" baseline="-30000" dirty="0" smtClean="0">
                <a:ln>
                  <a:noFill/>
                </a:ln>
                <a:solidFill>
                  <a:schemeClr val="tx1"/>
                </a:solidFill>
                <a:effectLst/>
                <a:latin typeface="Times New Roman" pitchFamily="18" charset="0"/>
                <a:ea typeface="SimSun" pitchFamily="2" charset="-122"/>
                <a:cs typeface="Times New Roman" pitchFamily="18" charset="0"/>
              </a:rPr>
              <a:t>ОПФ</a:t>
            </a: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1041400" algn="l"/>
              </a:tabLst>
            </a:pP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1025" name="Object 1"/>
          <p:cNvGraphicFramePr>
            <a:graphicFrameLocks noChangeAspect="1"/>
          </p:cNvGraphicFramePr>
          <p:nvPr/>
        </p:nvGraphicFramePr>
        <p:xfrm>
          <a:off x="1763688" y="1484784"/>
          <a:ext cx="4842538" cy="864096"/>
        </p:xfrm>
        <a:graphic>
          <a:graphicData uri="http://schemas.openxmlformats.org/presentationml/2006/ole">
            <p:oleObj spid="_x0000_s1025" name="Формула" r:id="rId3" imgW="2235200" imgH="431800" progId="Equation.3">
              <p:embed/>
            </p:oleObj>
          </a:graphicData>
        </a:graphic>
      </p:graphicFrame>
      <p:sp>
        <p:nvSpPr>
          <p:cNvPr id="1027" name="Rectangle 3"/>
          <p:cNvSpPr>
            <a:spLocks noChangeArrowheads="1"/>
          </p:cNvSpPr>
          <p:nvPr/>
        </p:nvSpPr>
        <p:spPr bwMode="auto">
          <a:xfrm>
            <a:off x="611560" y="2636912"/>
            <a:ext cx="784887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1041400" algn="l"/>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Этот показатель характеризует величину прибыли от продажи продукции, полученную при использовании 1000 руб. основных производственных средств при производстве этой продукции.</a:t>
            </a:r>
            <a:endParaRPr kumimoji="0" lang="ru-RU" altLang="zh-C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289451"/>
          </a:xfrm>
        </p:spPr>
        <p:txBody>
          <a:bodyPr>
            <a:normAutofit fontScale="85000" lnSpcReduction="20000"/>
          </a:bodyPr>
          <a:lstStyle/>
          <a:p>
            <a:r>
              <a:rPr lang="ru-RU" dirty="0" smtClean="0">
                <a:latin typeface="Times New Roman" pitchFamily="18" charset="0"/>
                <a:cs typeface="Times New Roman" pitchFamily="18" charset="0"/>
              </a:rPr>
              <a:t>На предприятиях с поточной организацией производства работа технологических машин и оборудования взаимосвязана. Поэтому, если в поток включить отдельные высокопроизводительные маши­ны и оборудование, то их проектная мощность не может быть ис­пользована в полной мере из-за меньшей пропускной способности других видов машин и оборудования, участвующих в потоке. Такое внедрение новой техники нерационально и неэффективно.</a:t>
            </a:r>
          </a:p>
          <a:p>
            <a:r>
              <a:rPr lang="ru-RU" dirty="0" smtClean="0">
                <a:latin typeface="Times New Roman" pitchFamily="18" charset="0"/>
                <a:cs typeface="Times New Roman" pitchFamily="18" charset="0"/>
              </a:rPr>
              <a:t>Чтобы выявить, насколько полно используются мощности </a:t>
            </a:r>
            <a:r>
              <a:rPr lang="ru-RU" dirty="0" smtClean="0">
                <a:latin typeface="Times New Roman" pitchFamily="18" charset="0"/>
                <a:cs typeface="Times New Roman" pitchFamily="18" charset="0"/>
              </a:rPr>
              <a:t>оборудования </a:t>
            </a:r>
            <a:r>
              <a:rPr lang="ru-RU" dirty="0" smtClean="0">
                <a:latin typeface="Times New Roman" pitchFamily="18" charset="0"/>
                <a:cs typeface="Times New Roman" pitchFamily="18" charset="0"/>
              </a:rPr>
              <a:t>и предприятия в целом, необходимо проанализировать использование мощности каждого вида оборудования, участвующе­го в потоке. </a:t>
            </a:r>
          </a:p>
          <a:p>
            <a:endParaRPr lang="ru-RU"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332656"/>
            <a:ext cx="8892480" cy="6120680"/>
          </a:xfrm>
        </p:spPr>
        <p:txBody>
          <a:bodyPr>
            <a:noAutofit/>
          </a:bodyPr>
          <a:lstStyle/>
          <a:p>
            <a:r>
              <a:rPr lang="ru-RU" sz="2400" dirty="0" smtClean="0">
                <a:latin typeface="Times New Roman" pitchFamily="18" charset="0"/>
                <a:cs typeface="Times New Roman" pitchFamily="18" charset="0"/>
              </a:rPr>
              <a:t>Коэффициент интенсивного использования оборудования опре­деляется как отношение фактического количества произведенных в смену (сутки) изделий к суммарной мощности оборудования. Мощ­ность оборудования определяется по техническим паспортам. Такой анализ возможен в тех отраслях промышленности, где возможен посменный (суточный) учет выработанной продукции (изделий).</a:t>
            </a:r>
          </a:p>
          <a:p>
            <a:r>
              <a:rPr lang="ru-RU" sz="2400" dirty="0" smtClean="0">
                <a:latin typeface="Times New Roman" pitchFamily="18" charset="0"/>
                <a:cs typeface="Times New Roman" pitchFamily="18" charset="0"/>
              </a:rPr>
              <a:t>При выявлении неравномерности нагрузки на отдельные виды оборудования в потоке необходимо выяснить причины этого. При недостаточной загруженности оборудования (коэффициент интен­сивности &lt; 1) не обеспечивается его нормативная окупаемость, по­вышается вероятность морального износа. Кроме того не следует забывать о том, что предприятия облагаются налогом на имущест­во. Следовательно, излишние единицы оборудования приводят к возрастанию этого налога и уменьшению суммы прибыли, остаю­щейся в распоряжении предприятия.</a:t>
            </a:r>
          </a:p>
          <a:p>
            <a:endParaRPr lang="ru-RU"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548680"/>
            <a:ext cx="9144000" cy="5577483"/>
          </a:xfrm>
        </p:spPr>
        <p:txBody>
          <a:bodyPr>
            <a:noAutofit/>
          </a:bodyPr>
          <a:lstStyle/>
          <a:p>
            <a:r>
              <a:rPr lang="ru-RU" sz="2400" dirty="0" smtClean="0">
                <a:latin typeface="Times New Roman" pitchFamily="18" charset="0"/>
                <a:cs typeface="Times New Roman" pitchFamily="18" charset="0"/>
              </a:rPr>
              <a:t>По перегруженному оборудованию (коэффициент интенсивно­сти &gt; 1) возможны два варианта. Если такое оборудование успешно справляется с работой и перегрузка не сказывается отрицательно на качестве вырабатываемой продукции и не создает аварийной ситуа­ции, то есть смысл эксплуатировать его с перегрузкой. В этом случае не требуется капвложений для приобретения и установки до­полнительного оборудования с целью увеличения его мощности, оборудование скорее себя окупит, и вероятность его морального износа сводится к минимуму. Кроме того, снижается относительная сумма налога на имущество. Если такой путь нереален, то </a:t>
            </a:r>
            <a:r>
              <a:rPr lang="ru-RU" sz="2400" dirty="0" err="1" smtClean="0">
                <a:latin typeface="Times New Roman" pitchFamily="18" charset="0"/>
                <a:cs typeface="Times New Roman" pitchFamily="18" charset="0"/>
              </a:rPr>
              <a:t>необхоимо</a:t>
            </a:r>
            <a:r>
              <a:rPr lang="ru-RU" sz="2400" dirty="0" smtClean="0">
                <a:latin typeface="Times New Roman" pitchFamily="18" charset="0"/>
                <a:cs typeface="Times New Roman" pitchFamily="18" charset="0"/>
              </a:rPr>
              <a:t> добавить оборудование для ликвидации "узких мест" в потоке с целью увеличения мощности или заменить его новым, более про­изводительным. Это связано с дополнительными капвложениями, а также наличием свободной производственной площади на участке.</a:t>
            </a:r>
          </a:p>
          <a:p>
            <a:endParaRPr lang="ru-RU"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r>
              <a:rPr lang="ru-RU" dirty="0" smtClean="0">
                <a:latin typeface="Times New Roman" pitchFamily="18" charset="0"/>
                <a:cs typeface="Times New Roman" pitchFamily="18" charset="0"/>
              </a:rPr>
              <a:t>Далее исследуется степень использования производственных мощностей предприятия в целом. Под производственной мощно­стью предприятия подразумевается максимально возможный вы­пуск продукции при достигнутом или намеченном уровне техники, технологии и организации производства. Степень использования производственных мощностей характеризуется следующими </a:t>
            </a:r>
            <a:r>
              <a:rPr lang="ru-RU" dirty="0" smtClean="0">
                <a:latin typeface="Times New Roman" pitchFamily="18" charset="0"/>
                <a:cs typeface="Times New Roman" pitchFamily="18" charset="0"/>
              </a:rPr>
              <a:t>коэффициентами</a:t>
            </a:r>
            <a:r>
              <a:rPr lang="ru-RU"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cstate="print"/>
          <a:srcRect/>
          <a:stretch>
            <a:fillRect/>
          </a:stretch>
        </p:blipFill>
        <p:spPr bwMode="auto">
          <a:xfrm>
            <a:off x="-1" y="0"/>
            <a:ext cx="8567679" cy="4653136"/>
          </a:xfrm>
          <a:prstGeom prst="rect">
            <a:avLst/>
          </a:prstGeom>
          <a:noFill/>
        </p:spPr>
      </p:pic>
      <p:sp>
        <p:nvSpPr>
          <p:cNvPr id="27651" name="Rectangle 3"/>
          <p:cNvSpPr>
            <a:spLocks noChangeArrowheads="1"/>
          </p:cNvSpPr>
          <p:nvPr/>
        </p:nvSpPr>
        <p:spPr bwMode="auto">
          <a:xfrm>
            <a:off x="467544" y="5130189"/>
            <a:ext cx="828092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Изучаются динамика этих показателей, выполнение плана по их уровню и причины их изменения, такие, как ввод в действие новых и реконструкция действующих производств, техническое переос­нащение производства, сокращение производственных мощностей</a:t>
            </a:r>
            <a:r>
              <a:rPr kumimoji="0" lang="ru-RU" altLang="zh-CN"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altLang="zh-C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latin typeface="Times New Roman" pitchFamily="18" charset="0"/>
                <a:cs typeface="Times New Roman" pitchFamily="18" charset="0"/>
              </a:rPr>
              <a:t>1. Общая характеристика основных средств</a:t>
            </a:r>
            <a:endParaRPr lang="ru-RU" sz="2800" dirty="0">
              <a:latin typeface="Times New Roman" pitchFamily="18" charset="0"/>
              <a:cs typeface="Times New Roman" pitchFamily="18" charset="0"/>
            </a:endParaRPr>
          </a:p>
        </p:txBody>
      </p:sp>
      <p:sp>
        <p:nvSpPr>
          <p:cNvPr id="13313" name="Rectangle 1"/>
          <p:cNvSpPr>
            <a:spLocks noChangeArrowheads="1"/>
          </p:cNvSpPr>
          <p:nvPr/>
        </p:nvSpPr>
        <p:spPr bwMode="auto">
          <a:xfrm>
            <a:off x="395536" y="1077848"/>
            <a:ext cx="8496944"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Основные средства (ОС) (часто называемые в экономической литературе и на практике основными фондами) являются одним из важнейших факторов производства. </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zh-CN" sz="2000" b="0" i="0" u="sng"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Основные средства</a:t>
            </a: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 часть имущества, используемая в качестве средств труда в течение периода, превышающего 12 месяцев. Они сохраняют свою натуральную форму длительное время, а свою стоимость переносят частями на вновь создаваемый продукт.</a:t>
            </a:r>
          </a:p>
          <a:p>
            <a:pPr indent="450850" algn="just" eaLnBrk="0" fontAlgn="base" hangingPunct="0">
              <a:spcBef>
                <a:spcPct val="0"/>
              </a:spcBef>
              <a:spcAft>
                <a:spcPct val="0"/>
              </a:spcAft>
            </a:pPr>
            <a:r>
              <a:rPr lang="ru-RU" sz="2000" dirty="0" smtClean="0">
                <a:latin typeface="Times New Roman" pitchFamily="18" charset="0"/>
                <a:cs typeface="Times New Roman" pitchFamily="18" charset="0"/>
              </a:rPr>
              <a:t>Различают основные производственные (участвуют непосред­ственно в производстве) и непроизводственные средства (использу­ются в непроизводственной сфере); активную (машины, механиз­мы, оборудование, транспорт) и пассивную часть средств (здания, сооружения, производственные площадки). Структура основных средств включает: передаточные устройства, машины и механизмы (силовые, измерительные, регулирующие, вычислительная техни­ка), здания, сооружения, транспортные средства, оборудование, производственный инвентарь. Для отнесения основных средств к той или иной группе используется Общероссийский классифика­тор основных средств. </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360040"/>
          </a:xfrm>
        </p:spPr>
        <p:txBody>
          <a:bodyPr>
            <a:noAutofit/>
          </a:bodyPr>
          <a:lstStyle/>
          <a:p>
            <a:r>
              <a:rPr lang="ru-RU" sz="2800" b="1" dirty="0" smtClean="0">
                <a:latin typeface="Times New Roman" pitchFamily="18" charset="0"/>
                <a:cs typeface="Times New Roman" pitchFamily="18" charset="0"/>
              </a:rPr>
              <a:t>6. Анализ причин морального и физического износа основных средств</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r>
              <a:rPr lang="ru-RU" sz="2000" dirty="0" smtClean="0">
                <a:latin typeface="Times New Roman" pitchFamily="18" charset="0"/>
                <a:cs typeface="Times New Roman" pitchFamily="18" charset="0"/>
              </a:rPr>
              <a:t>Основные средства в процессе эксплуатации. Подвергаются физи­ческому и моральному износу. Физический износ связан с тем, что основные средства изнашиваются и становятся непригодными к даль­нейшей эксплуатации. Моральный износ предопределен появлением технически более мощных и совершенных конструкций, оборудо­вания, машин и механизмов, которые по основным характеристи­кам превосходят эксплуатируемые.</a:t>
            </a:r>
          </a:p>
          <a:p>
            <a:r>
              <a:rPr lang="ru-RU" sz="2000" dirty="0" smtClean="0">
                <a:latin typeface="Times New Roman" pitchFamily="18" charset="0"/>
                <a:cs typeface="Times New Roman" pitchFamily="18" charset="0"/>
              </a:rPr>
              <a:t>Анализ и диагностика величины и причин морального и физи­ческого износа — важный элемент анализа и диагностики финан­сово-хозяйственной деятельности предприятия. Это связано с тем, что стоимость зданий, сооружений, машин, оборудования, меха­низмов и агрегатов, входящих в состав основных средств, являет­ся важным экономическим показателем деятельности предприя­тия Он оказывает влияние на уровень рентабельности производ­ства, величину амортизационных отчислений, налогообложение имущества, уровень рыночной стоимости имущества предприятия. </a:t>
            </a:r>
          </a:p>
          <a:p>
            <a:endParaRPr lang="ru-RU"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smtClean="0">
                <a:latin typeface="Times New Roman" pitchFamily="18" charset="0"/>
                <a:cs typeface="Times New Roman" pitchFamily="18" charset="0"/>
              </a:rPr>
              <a:t>Основные причины морального и физического износа основных средств</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467544" y="1196753"/>
          <a:ext cx="8352928" cy="5539520"/>
        </p:xfrm>
        <a:graphic>
          <a:graphicData uri="http://schemas.openxmlformats.org/drawingml/2006/table">
            <a:tbl>
              <a:tblPr/>
              <a:tblGrid>
                <a:gridCol w="3713604"/>
                <a:gridCol w="4639324"/>
              </a:tblGrid>
              <a:tr h="336971">
                <a:tc>
                  <a:txBody>
                    <a:bodyPr/>
                    <a:lstStyle/>
                    <a:p>
                      <a:pPr indent="64770" algn="just">
                        <a:spcAft>
                          <a:spcPts val="0"/>
                        </a:spcAft>
                      </a:pPr>
                      <a:r>
                        <a:rPr lang="ru-RU" sz="1800" dirty="0">
                          <a:latin typeface="Times New Roman"/>
                          <a:ea typeface="SimSun"/>
                          <a:cs typeface="Times New Roman"/>
                        </a:rPr>
                        <a:t>Причины морального износа</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800">
                          <a:latin typeface="Times New Roman"/>
                          <a:ea typeface="SimSun"/>
                          <a:cs typeface="Times New Roman"/>
                        </a:rPr>
                        <a:t>Причины физического износа</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7638">
                <a:tc>
                  <a:txBody>
                    <a:bodyPr/>
                    <a:lstStyle/>
                    <a:p>
                      <a:pPr indent="64770" algn="just">
                        <a:spcAft>
                          <a:spcPts val="0"/>
                        </a:spcAft>
                      </a:pPr>
                      <a:r>
                        <a:rPr lang="ru-RU" sz="1800">
                          <a:latin typeface="Times New Roman"/>
                          <a:ea typeface="SimSun"/>
                          <a:cs typeface="Times New Roman"/>
                        </a:rPr>
                        <a:t>Выпуск оборудования, машин и механизмов большей мощ­ности, строительство зданий по современным технологиям</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800" dirty="0">
                          <a:latin typeface="Times New Roman"/>
                          <a:ea typeface="SimSun"/>
                          <a:cs typeface="Times New Roman"/>
                        </a:rPr>
                        <a:t>Поломка оборудования, разрушение конструкций зданий и сооружений</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8819">
                <a:tc>
                  <a:txBody>
                    <a:bodyPr/>
                    <a:lstStyle/>
                    <a:p>
                      <a:pPr indent="64770" algn="just">
                        <a:spcAft>
                          <a:spcPts val="0"/>
                        </a:spcAft>
                      </a:pPr>
                      <a:r>
                        <a:rPr lang="ru-RU" sz="1800">
                          <a:latin typeface="Times New Roman"/>
                          <a:ea typeface="SimSun"/>
                          <a:cs typeface="Times New Roman"/>
                        </a:rPr>
                        <a:t>Появление новых материалов и сплавов</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indent="64770" algn="just">
                        <a:spcAft>
                          <a:spcPts val="0"/>
                        </a:spcAft>
                      </a:pPr>
                      <a:r>
                        <a:rPr lang="ru-RU" sz="1800">
                          <a:latin typeface="Times New Roman"/>
                          <a:ea typeface="Times New Roman"/>
                          <a:cs typeface="Times New Roman"/>
                        </a:rPr>
                        <a:t>Длительный срок эксплуатации</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8819">
                <a:tc>
                  <a:txBody>
                    <a:bodyPr/>
                    <a:lstStyle/>
                    <a:p>
                      <a:pPr indent="64770" algn="just">
                        <a:spcAft>
                          <a:spcPts val="0"/>
                        </a:spcAft>
                      </a:pPr>
                      <a:r>
                        <a:rPr lang="ru-RU" sz="1800">
                          <a:latin typeface="Times New Roman"/>
                          <a:ea typeface="SimSun"/>
                          <a:cs typeface="Times New Roman"/>
                        </a:rPr>
                        <a:t>Использование новых техно­логий изготовления</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800">
                          <a:latin typeface="Times New Roman"/>
                          <a:ea typeface="SimSun"/>
                          <a:cs typeface="Times New Roman"/>
                        </a:rPr>
                        <a:t>Устаревание технологий</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3229">
                <a:tc>
                  <a:txBody>
                    <a:bodyPr/>
                    <a:lstStyle/>
                    <a:p>
                      <a:pPr indent="64770" algn="just">
                        <a:spcAft>
                          <a:spcPts val="0"/>
                        </a:spcAft>
                      </a:pPr>
                      <a:r>
                        <a:rPr lang="ru-RU" sz="1800">
                          <a:latin typeface="Times New Roman"/>
                          <a:ea typeface="SimSun"/>
                          <a:cs typeface="Times New Roman"/>
                        </a:rPr>
                        <a:t>Повышение качества, эксплуа­тационных характеристик но­вой техники</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800">
                          <a:latin typeface="Times New Roman"/>
                          <a:ea typeface="SimSun"/>
                          <a:cs typeface="Times New Roman"/>
                        </a:rPr>
                        <a:t>Техническая "усталость" механизмов</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1996">
                <a:tc>
                  <a:txBody>
                    <a:bodyPr/>
                    <a:lstStyle/>
                    <a:p>
                      <a:pPr indent="64770" algn="just">
                        <a:spcAft>
                          <a:spcPts val="0"/>
                        </a:spcAft>
                      </a:pPr>
                      <a:r>
                        <a:rPr lang="ru-RU" sz="1800">
                          <a:latin typeface="Times New Roman"/>
                          <a:ea typeface="SimSun"/>
                          <a:cs typeface="Times New Roman"/>
                        </a:rPr>
                        <a:t>Отсутствие необходимых приспособлений и коммуни­каций</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800">
                          <a:latin typeface="Times New Roman"/>
                          <a:ea typeface="SimSun"/>
                          <a:cs typeface="Times New Roman"/>
                        </a:rPr>
                        <a:t>Снятие с производства необходимых запасных частей</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22048">
                <a:tc>
                  <a:txBody>
                    <a:bodyPr/>
                    <a:lstStyle/>
                    <a:p>
                      <a:pPr indent="64770" algn="just">
                        <a:spcAft>
                          <a:spcPts val="0"/>
                        </a:spcAft>
                      </a:pPr>
                      <a:r>
                        <a:rPr lang="ru-RU" sz="1800">
                          <a:latin typeface="Times New Roman"/>
                          <a:ea typeface="SimSun"/>
                          <a:cs typeface="Times New Roman"/>
                        </a:rPr>
                        <a:t>Невозможность дальнейшей эксплуатации по причинам технической (технологичес­кой) несовместимости с но­выми видами техники</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800" dirty="0">
                          <a:latin typeface="Times New Roman"/>
                          <a:ea typeface="SimSun"/>
                          <a:cs typeface="Times New Roman"/>
                        </a:rPr>
                        <a:t>Невозможность использования в связи с утилизацией</a:t>
                      </a:r>
                    </a:p>
                  </a:txBody>
                  <a:tcPr marL="23539" marR="235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latin typeface="Times New Roman" pitchFamily="18" charset="0"/>
                <a:cs typeface="Times New Roman" pitchFamily="18" charset="0"/>
              </a:rPr>
              <a:t>7. Анализ начисления амортизации и диагностика ее использова­ния</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251520" y="1600200"/>
            <a:ext cx="8892480" cy="4525963"/>
          </a:xfrm>
        </p:spPr>
        <p:txBody>
          <a:bodyPr>
            <a:noAutofit/>
          </a:bodyPr>
          <a:lstStyle/>
          <a:p>
            <a:pPr>
              <a:buNone/>
            </a:pPr>
            <a:r>
              <a:rPr lang="ru-RU" sz="2400" dirty="0" smtClean="0">
                <a:latin typeface="Times New Roman" pitchFamily="18" charset="0"/>
                <a:cs typeface="Times New Roman" pitchFamily="18" charset="0"/>
              </a:rPr>
              <a:t>     При </a:t>
            </a:r>
            <a:r>
              <a:rPr lang="ru-RU" sz="2400" dirty="0" smtClean="0">
                <a:latin typeface="Times New Roman" pitchFamily="18" charset="0"/>
                <a:cs typeface="Times New Roman" pitchFamily="18" charset="0"/>
              </a:rPr>
              <a:t>анализе и диагностике финансово-хозяйственной деятель­ности предприятия важно исследовать порядок расчета и использо­вания амортизационных отчислений. Это связано с тем, что воспро­изводство основных средств через механизм амортизации является одной из ключевых проблем современной экономики. В соответствии с хозяйственным законодательством изношенная часть основных средств на основе единых норм амортизационных отчислений спи­сывается на себестоимость продукции и включается в цену реали­зации, т.е. компенсируется покупателем (потребителем) продук­ции. При анализе особое внимание следует уделять правильному начислению амортизации в строгом соответствии с видом и </a:t>
            </a:r>
            <a:r>
              <a:rPr lang="ru-RU" sz="2400" dirty="0" smtClean="0">
                <a:latin typeface="Times New Roman" pitchFamily="18" charset="0"/>
                <a:cs typeface="Times New Roman" pitchFamily="18" charset="0"/>
              </a:rPr>
              <a:t>группой </a:t>
            </a:r>
            <a:r>
              <a:rPr lang="ru-RU" sz="2400" dirty="0" smtClean="0">
                <a:latin typeface="Times New Roman" pitchFamily="18" charset="0"/>
                <a:cs typeface="Times New Roman" pitchFamily="18" charset="0"/>
              </a:rPr>
              <a:t>основных средств</a:t>
            </a:r>
          </a:p>
          <a:p>
            <a:pPr>
              <a:buNone/>
            </a:pPr>
            <a:endParaRPr lang="ru-RU"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476672"/>
            <a:ext cx="8229600" cy="5289451"/>
          </a:xfrm>
        </p:spPr>
        <p:txBody>
          <a:bodyPr>
            <a:noAutofit/>
          </a:bodyPr>
          <a:lstStyle/>
          <a:p>
            <a:r>
              <a:rPr lang="ru-RU" sz="2400" dirty="0" smtClean="0">
                <a:latin typeface="Times New Roman" pitchFamily="18" charset="0"/>
                <a:cs typeface="Times New Roman" pitchFamily="18" charset="0"/>
              </a:rPr>
              <a:t>Взамен изношенных основных средств предприятие должно за счет амортизационных отчислений, сумма которых "возвращается" после реализации продукции, приобретать новые объекты или мо­дернизировать, реконструировать имеющиеся. На практике в связи с большим объемом текущих финансовых потребностей амортиза­ционные отчисления не используются по назначению. В результате срок эксплуатации машин, оборудования, механизмов, транспорт­ных средств, зданий и сооружений намного превышает норматив­ный, что негативно сказывается на общих результатах финансово-хозяйственной деятельности предприятия При использовании </a:t>
            </a:r>
            <a:r>
              <a:rPr lang="ru-RU" sz="2400" dirty="0" err="1" smtClean="0">
                <a:latin typeface="Times New Roman" pitchFamily="18" charset="0"/>
                <a:cs typeface="Times New Roman" pitchFamily="18" charset="0"/>
              </a:rPr>
              <a:t>самортизированных</a:t>
            </a:r>
            <a:r>
              <a:rPr lang="ru-RU" sz="2400" dirty="0" smtClean="0">
                <a:latin typeface="Times New Roman" pitchFamily="18" charset="0"/>
                <a:cs typeface="Times New Roman" pitchFamily="18" charset="0"/>
              </a:rPr>
              <a:t> машин, оборудования и механизмов экспертным путем должна проводиться диагностика их технического состояния и определяться возможные условия дальнейшей эксплуата­ции. Эти условия фиксируются в специальном акте.</a:t>
            </a:r>
            <a:endParaRPr lang="ru-RU" sz="2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60648"/>
            <a:ext cx="8964488" cy="5649491"/>
          </a:xfrm>
        </p:spPr>
        <p:txBody>
          <a:bodyPr>
            <a:noAutofit/>
          </a:bodyPr>
          <a:lstStyle/>
          <a:p>
            <a:r>
              <a:rPr lang="ru-RU" sz="2000" dirty="0" smtClean="0">
                <a:latin typeface="Times New Roman" pitchFamily="18" charset="0"/>
                <a:cs typeface="Times New Roman" pitchFamily="18" charset="0"/>
              </a:rPr>
              <a:t>Определенную путаницу в систему амортизационных начисле­ний внесла переоценка основных средств, проводящаяся система­тически с 1992 г. В ходе переоценки стоимость одних и тех же ос­новных средств могла значительно увеличиться или резко упасть. Первое происходило при механическом использовании рекомен­дованных коэффициентов Госкомстата России, при применении которых первоначальная стоимость основных средств перемножа­лась на единый коэффициент для данного вида основных средств (как правило, превышающий единицу) без учета реального состо­яния объекта. Во втором случае экспертным путем определялась действительная рыночная восстановительная стоимость объекта, которая чаще всего оказывалась намного ниже первоначальной.</a:t>
            </a:r>
          </a:p>
          <a:p>
            <a:r>
              <a:rPr lang="ru-RU" sz="2000" dirty="0" smtClean="0">
                <a:latin typeface="Times New Roman" pitchFamily="18" charset="0"/>
                <a:cs typeface="Times New Roman" pitchFamily="18" charset="0"/>
              </a:rPr>
              <a:t>Далее, по условиям переоценки пересчитывался износ. Поскольку износ должен рассчитываться исходя из "новой" стоимости объек­та основных средств, после пересчета он оказывался или увеличен­ным, или заниженным. </a:t>
            </a:r>
            <a:r>
              <a:rPr lang="ru-RU" sz="2000" dirty="0" smtClean="0">
                <a:latin typeface="Times New Roman" pitchFamily="18" charset="0"/>
                <a:cs typeface="Times New Roman" pitchFamily="18" charset="0"/>
              </a:rPr>
              <a:t>Следует </a:t>
            </a:r>
            <a:r>
              <a:rPr lang="ru-RU" sz="2000" dirty="0" smtClean="0">
                <a:latin typeface="Times New Roman" pitchFamily="18" charset="0"/>
                <a:cs typeface="Times New Roman" pitchFamily="18" charset="0"/>
              </a:rPr>
              <a:t>отметить, что по "уцененным" объек­там основных средств их остаточная стоимость сокращалась, а по объектам основных средств с завышенной стоимостью — наобо­рот, увеличивалась.</a:t>
            </a:r>
          </a:p>
          <a:p>
            <a:endParaRPr lang="ru-RU"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b="1" u="sng" dirty="0" smtClean="0">
                <a:latin typeface="Times New Roman" pitchFamily="18" charset="0"/>
                <a:cs typeface="Times New Roman" pitchFamily="18" charset="0"/>
              </a:rPr>
              <a:t>Группы и виды основных средств</a:t>
            </a:r>
            <a:br>
              <a:rPr lang="ru-RU" b="1" u="sng"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251520" y="908720"/>
          <a:ext cx="8568952" cy="5675103"/>
        </p:xfrm>
        <a:graphic>
          <a:graphicData uri="http://schemas.openxmlformats.org/drawingml/2006/table">
            <a:tbl>
              <a:tblPr/>
              <a:tblGrid>
                <a:gridCol w="1957087"/>
                <a:gridCol w="6611865"/>
              </a:tblGrid>
              <a:tr h="278748">
                <a:tc>
                  <a:txBody>
                    <a:bodyPr/>
                    <a:lstStyle/>
                    <a:p>
                      <a:pPr indent="64770" algn="ctr">
                        <a:spcAft>
                          <a:spcPts val="0"/>
                        </a:spcAft>
                      </a:pPr>
                      <a:r>
                        <a:rPr lang="ru-RU" sz="1400">
                          <a:latin typeface="Times New Roman" pitchFamily="18" charset="0"/>
                          <a:ea typeface="SimSun"/>
                          <a:cs typeface="Times New Roman" pitchFamily="18" charset="0"/>
                        </a:rPr>
                        <a:t>Группы основ­ных средств</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14350" algn="just">
                        <a:lnSpc>
                          <a:spcPct val="150000"/>
                        </a:lnSpc>
                        <a:spcAft>
                          <a:spcPts val="0"/>
                        </a:spcAft>
                      </a:pPr>
                      <a:r>
                        <a:rPr lang="ru-RU" sz="1400" b="1">
                          <a:latin typeface="Times New Roman" pitchFamily="18" charset="0"/>
                          <a:ea typeface="Times New Roman"/>
                          <a:cs typeface="Times New Roman" pitchFamily="18" charset="0"/>
                        </a:rPr>
                        <a:t>Виды основных средств</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940">
                <a:tc>
                  <a:txBody>
                    <a:bodyPr/>
                    <a:lstStyle/>
                    <a:p>
                      <a:pPr indent="64770" algn="just">
                        <a:spcAft>
                          <a:spcPts val="0"/>
                        </a:spcAft>
                      </a:pPr>
                      <a:r>
                        <a:rPr lang="ru-RU" sz="1400">
                          <a:latin typeface="Times New Roman" pitchFamily="18" charset="0"/>
                          <a:ea typeface="SimSun"/>
                          <a:cs typeface="Times New Roman" pitchFamily="18" charset="0"/>
                        </a:rPr>
                        <a:t>Здания</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1400" b="0">
                          <a:latin typeface="Times New Roman" pitchFamily="18" charset="0"/>
                          <a:ea typeface="Times New Roman"/>
                          <a:cs typeface="Times New Roman" pitchFamily="18" charset="0"/>
                        </a:rPr>
                        <a:t>Производственные и непроизводственные, жилые</a:t>
                      </a:r>
                      <a:endParaRPr lang="ru-RU" sz="1400" b="1">
                        <a:latin typeface="Times New Roman" pitchFamily="18" charset="0"/>
                        <a:ea typeface="Times New Roman"/>
                        <a:cs typeface="Times New Roman" pitchFamily="18" charset="0"/>
                      </a:endParaRP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6867">
                <a:tc>
                  <a:txBody>
                    <a:bodyPr/>
                    <a:lstStyle/>
                    <a:p>
                      <a:pPr indent="64770" algn="just">
                        <a:spcAft>
                          <a:spcPts val="0"/>
                        </a:spcAft>
                      </a:pPr>
                      <a:r>
                        <a:rPr lang="ru-RU" sz="1400">
                          <a:latin typeface="Times New Roman" pitchFamily="18" charset="0"/>
                          <a:ea typeface="SimSun"/>
                          <a:cs typeface="Times New Roman" pitchFamily="18" charset="0"/>
                        </a:rPr>
                        <a:t>Сооружения</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a:latin typeface="Times New Roman" pitchFamily="18" charset="0"/>
                          <a:ea typeface="SimSun"/>
                          <a:cs typeface="Times New Roman" pitchFamily="18" charset="0"/>
                        </a:rPr>
                        <a:t>Нефтяные и газовые скважины Гидротехнические сооружения. Сооружения транспортного хозяйства, связи и дру­гих отраслей Теплицы и парники Сооружения парков культуры и отдыха Спортивные сооружения. Прочие сооружения</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748">
                <a:tc>
                  <a:txBody>
                    <a:bodyPr/>
                    <a:lstStyle/>
                    <a:p>
                      <a:pPr indent="64770" algn="just">
                        <a:spcAft>
                          <a:spcPts val="0"/>
                        </a:spcAft>
                      </a:pPr>
                      <a:r>
                        <a:rPr lang="ru-RU" sz="1400">
                          <a:latin typeface="Times New Roman" pitchFamily="18" charset="0"/>
                          <a:ea typeface="SimSun"/>
                          <a:cs typeface="Times New Roman" pitchFamily="18" charset="0"/>
                        </a:rPr>
                        <a:t>Передаточные устройства</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a:latin typeface="Times New Roman" pitchFamily="18" charset="0"/>
                          <a:ea typeface="SimSun"/>
                          <a:cs typeface="Times New Roman" pitchFamily="18" charset="0"/>
                        </a:rPr>
                        <a:t>Устройства электропередачи и связи Трубопроводы</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121">
                <a:tc>
                  <a:txBody>
                    <a:bodyPr/>
                    <a:lstStyle/>
                    <a:p>
                      <a:pPr indent="64770" algn="just">
                        <a:spcAft>
                          <a:spcPts val="0"/>
                        </a:spcAft>
                      </a:pPr>
                      <a:r>
                        <a:rPr lang="ru-RU" sz="1400">
                          <a:latin typeface="Times New Roman" pitchFamily="18" charset="0"/>
                          <a:ea typeface="SimSun"/>
                          <a:cs typeface="Times New Roman" pitchFamily="18" charset="0"/>
                        </a:rPr>
                        <a:t>Транспортные средства</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a:latin typeface="Times New Roman" pitchFamily="18" charset="0"/>
                          <a:ea typeface="SimSun"/>
                          <a:cs typeface="Times New Roman" pitchFamily="18" charset="0"/>
                        </a:rPr>
                        <a:t>Железнодорожный подвижной состав, морской и речной флот, автомобильный транспорт, магист­ральные трубопроводы, воздушный транспорт</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2482">
                <a:tc>
                  <a:txBody>
                    <a:bodyPr/>
                    <a:lstStyle/>
                    <a:p>
                      <a:pPr indent="64770" algn="just">
                        <a:spcAft>
                          <a:spcPts val="0"/>
                        </a:spcAft>
                      </a:pPr>
                      <a:r>
                        <a:rPr lang="ru-RU" sz="1400">
                          <a:latin typeface="Times New Roman" pitchFamily="18" charset="0"/>
                          <a:ea typeface="SimSun"/>
                          <a:cs typeface="Times New Roman" pitchFamily="18" charset="0"/>
                        </a:rPr>
                        <a:t>Машины и обо­рудование</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a:latin typeface="Times New Roman" pitchFamily="18" charset="0"/>
                          <a:ea typeface="SimSun"/>
                          <a:cs typeface="Times New Roman" pitchFamily="18" charset="0"/>
                        </a:rPr>
                        <a:t>Силовые машины и оборудование (теплотехничес­кое, турбинное, электродвигатели и дизель-генера­торы, комплексные установки, двигатели внутрен­него сгорания, силовое оборудование АЭС, трак­торы) Рабочие машины и оборудование (металлорежущее и кузнечно-прессовое оборудование, компрессоры, насосы, оборудование для очистки газов, вентиля­ционное оборудование, оборудование для земляных и карьерных, дорожных и строительных работ, регу­лирующие и измерительные приборы, лабораторное оборудование, а также машины и оборудование от­дельных отраслей)</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748">
                <a:tc>
                  <a:txBody>
                    <a:bodyPr/>
                    <a:lstStyle/>
                    <a:p>
                      <a:pPr indent="64770" algn="just">
                        <a:spcAft>
                          <a:spcPts val="0"/>
                        </a:spcAft>
                      </a:pPr>
                      <a:r>
                        <a:rPr lang="ru-RU" sz="1400">
                          <a:latin typeface="Times New Roman" pitchFamily="18" charset="0"/>
                          <a:ea typeface="SimSun"/>
                          <a:cs typeface="Times New Roman" pitchFamily="18" charset="0"/>
                        </a:rPr>
                        <a:t>Инструмент</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a:latin typeface="Times New Roman" pitchFamily="18" charset="0"/>
                          <a:ea typeface="SimSun"/>
                          <a:cs typeface="Times New Roman" pitchFamily="18" charset="0"/>
                        </a:rPr>
                        <a:t>Механический, пневматический, электрифицированный</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6867">
                <a:tc>
                  <a:txBody>
                    <a:bodyPr/>
                    <a:lstStyle/>
                    <a:p>
                      <a:pPr indent="64770" algn="just">
                        <a:spcAft>
                          <a:spcPts val="0"/>
                        </a:spcAft>
                      </a:pPr>
                      <a:r>
                        <a:rPr lang="ru-RU" sz="1400">
                          <a:latin typeface="Times New Roman" pitchFamily="18" charset="0"/>
                          <a:ea typeface="SimSun"/>
                          <a:cs typeface="Times New Roman" pitchFamily="18" charset="0"/>
                        </a:rPr>
                        <a:t>Производствен­ный, хозяйствен­ный инвентарь и принадлежности</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a:latin typeface="Times New Roman" pitchFamily="18" charset="0"/>
                          <a:ea typeface="SimSun"/>
                          <a:cs typeface="Times New Roman" pitchFamily="18" charset="0"/>
                        </a:rPr>
                        <a:t>Мебель, сейфы, электроарматура, электроприборы, ксероксы, стеллажи, контейнеры и др.</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928">
                <a:tc>
                  <a:txBody>
                    <a:bodyPr/>
                    <a:lstStyle/>
                    <a:p>
                      <a:pPr indent="64770" algn="just">
                        <a:spcAft>
                          <a:spcPts val="0"/>
                        </a:spcAft>
                      </a:pPr>
                      <a:r>
                        <a:rPr lang="ru-RU" sz="1400">
                          <a:latin typeface="Times New Roman" pitchFamily="18" charset="0"/>
                          <a:ea typeface="SimSun"/>
                          <a:cs typeface="Times New Roman" pitchFamily="18" charset="0"/>
                        </a:rPr>
                        <a:t>Рабочий скот</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a:latin typeface="Times New Roman" pitchFamily="18" charset="0"/>
                          <a:ea typeface="SimSun"/>
                          <a:cs typeface="Times New Roman" pitchFamily="18" charset="0"/>
                        </a:rPr>
                        <a:t>Лошади, верблюды, ослы и пр. (кроме волов и оленей)</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121">
                <a:tc>
                  <a:txBody>
                    <a:bodyPr/>
                    <a:lstStyle/>
                    <a:p>
                      <a:pPr indent="64770" algn="just">
                        <a:spcAft>
                          <a:spcPts val="0"/>
                        </a:spcAft>
                      </a:pPr>
                      <a:r>
                        <a:rPr lang="ru-RU" sz="1400">
                          <a:latin typeface="Times New Roman" pitchFamily="18" charset="0"/>
                          <a:ea typeface="SimSun"/>
                          <a:cs typeface="Times New Roman" pitchFamily="18" charset="0"/>
                        </a:rPr>
                        <a:t>Многолетние насаждения</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just">
                        <a:spcAft>
                          <a:spcPts val="0"/>
                        </a:spcAft>
                      </a:pPr>
                      <a:r>
                        <a:rPr lang="ru-RU" sz="1400" dirty="0">
                          <a:latin typeface="Times New Roman" pitchFamily="18" charset="0"/>
                          <a:ea typeface="SimSun"/>
                          <a:cs typeface="Times New Roman" pitchFamily="18" charset="0"/>
                        </a:rPr>
                        <a:t>Плодовые деревья и кустарники, защитные и лесные насаждения степной (черноземной) зоны, чайные, хмелевые и цитрусовые плантации</a:t>
                      </a:r>
                    </a:p>
                  </a:txBody>
                  <a:tcPr marL="14082" marR="140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Autofit/>
          </a:bodyPr>
          <a:lstStyle/>
          <a:p>
            <a:r>
              <a:rPr lang="ru-RU" sz="2400" dirty="0" smtClean="0">
                <a:latin typeface="Times New Roman" pitchFamily="18" charset="0"/>
                <a:cs typeface="Times New Roman" pitchFamily="18" charset="0"/>
              </a:rPr>
              <a:t>Основные средства различаются по конструкции, виду исполь­зуемых материалов и технологии изготовления. Отметим, что в последнее время многие традиционные материалы заменены но­выми, </a:t>
            </a:r>
            <a:r>
              <a:rPr lang="ru-RU" sz="2400" dirty="0" err="1" smtClean="0">
                <a:latin typeface="Times New Roman" pitchFamily="18" charset="0"/>
                <a:cs typeface="Times New Roman" pitchFamily="18" charset="0"/>
              </a:rPr>
              <a:t>высотехнологичными</a:t>
            </a:r>
            <a:r>
              <a:rPr lang="ru-RU" sz="2400" dirty="0" smtClean="0">
                <a:latin typeface="Times New Roman" pitchFamily="18" charset="0"/>
                <a:cs typeface="Times New Roman" pitchFamily="18" charset="0"/>
              </a:rPr>
              <a:t> Например, появился пенобетон, пла­стиковые окна, новые отделочные материалы Многие детали ма­шин, механизмов, оборудования стали изготовлять из высоко­прочных пластмасс</a:t>
            </a:r>
          </a:p>
          <a:p>
            <a:r>
              <a:rPr lang="ru-RU" sz="2400" dirty="0" smtClean="0">
                <a:latin typeface="Times New Roman" pitchFamily="18" charset="0"/>
                <a:cs typeface="Times New Roman" pitchFamily="18" charset="0"/>
              </a:rPr>
              <a:t>Здания и сооружения подразделяют на постоянные и времен­ные Последние обычно возводятся для осуществления определен­ных работ или функции (например, временные административные, бытовые здания на период строительных и изыскательских работ) Машины, механизмы, оборудование и транспортные средства при­нято классифицировать по стране происхождения, заводу-изгото­вителю, марке, мощности, коэффициенту полезного действия</a:t>
            </a:r>
          </a:p>
          <a:p>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latin typeface="Times New Roman" pitchFamily="18" charset="0"/>
                <a:cs typeface="Times New Roman" pitchFamily="18" charset="0"/>
              </a:rPr>
              <a:t>2. Анализ и диагностика состояния основных средств</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ru-RU" sz="2800" dirty="0" smtClean="0">
                <a:latin typeface="Times New Roman" pitchFamily="18" charset="0"/>
                <a:cs typeface="Times New Roman" pitchFamily="18" charset="0"/>
              </a:rPr>
              <a:t>Анализ и диагностика состояния основных средств базируется на пяти базовых показателях оценки их стоимости. К этим </a:t>
            </a:r>
            <a:r>
              <a:rPr lang="ru-RU" sz="2800" dirty="0" smtClean="0">
                <a:latin typeface="Times New Roman" pitchFamily="18" charset="0"/>
                <a:cs typeface="Times New Roman" pitchFamily="18" charset="0"/>
              </a:rPr>
              <a:t>показателям </a:t>
            </a:r>
            <a:r>
              <a:rPr lang="ru-RU" sz="2800" dirty="0" smtClean="0">
                <a:latin typeface="Times New Roman" pitchFamily="18" charset="0"/>
                <a:cs typeface="Times New Roman" pitchFamily="18" charset="0"/>
              </a:rPr>
              <a:t>относятся первоначальная, восстановительная, остаточная, утилизационная и инвестиционная стоимость.  Важно определить, какой аспект (экономический или бухгалтерский) этих </a:t>
            </a:r>
            <a:r>
              <a:rPr lang="ru-RU" sz="2800" dirty="0" smtClean="0">
                <a:latin typeface="Times New Roman" pitchFamily="18" charset="0"/>
                <a:cs typeface="Times New Roman" pitchFamily="18" charset="0"/>
              </a:rPr>
              <a:t>показателей </a:t>
            </a:r>
            <a:r>
              <a:rPr lang="ru-RU" sz="2800" dirty="0" smtClean="0">
                <a:latin typeface="Times New Roman" pitchFamily="18" charset="0"/>
                <a:cs typeface="Times New Roman" pitchFamily="18" charset="0"/>
              </a:rPr>
              <a:t>является целью анализа.</a:t>
            </a:r>
          </a:p>
          <a:p>
            <a:endParaRPr lang="ru-RU"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sz="3200" dirty="0" smtClean="0">
                <a:latin typeface="Times New Roman" pitchFamily="18" charset="0"/>
                <a:cs typeface="Times New Roman" pitchFamily="18" charset="0"/>
              </a:rPr>
              <a:t>Базовые показатели оценки стоимости основных средств</a:t>
            </a:r>
            <a:endParaRPr lang="ru-RU" sz="32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395536" y="980728"/>
          <a:ext cx="8352929" cy="5547360"/>
        </p:xfrm>
        <a:graphic>
          <a:graphicData uri="http://schemas.openxmlformats.org/drawingml/2006/table">
            <a:tbl>
              <a:tblPr/>
              <a:tblGrid>
                <a:gridCol w="1603582"/>
                <a:gridCol w="2220473"/>
                <a:gridCol w="2589395"/>
                <a:gridCol w="1835023"/>
                <a:gridCol w="104456"/>
              </a:tblGrid>
              <a:tr h="353706">
                <a:tc>
                  <a:txBody>
                    <a:bodyPr/>
                    <a:lstStyle/>
                    <a:p>
                      <a:pPr indent="64770" algn="ctr">
                        <a:spcAft>
                          <a:spcPts val="0"/>
                        </a:spcAft>
                      </a:pPr>
                      <a:r>
                        <a:rPr lang="ru-RU" sz="1400" dirty="0">
                          <a:latin typeface="Times New Roman"/>
                          <a:ea typeface="SimSun"/>
                          <a:cs typeface="Times New Roman"/>
                        </a:rPr>
                        <a:t>Показатель</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Цели анализа</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dirty="0">
                          <a:latin typeface="Times New Roman"/>
                          <a:ea typeface="SimSun"/>
                          <a:cs typeface="Times New Roman"/>
                        </a:rPr>
                        <a:t>Экономический подход</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Подход бухгал­терского учета</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SimSu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589510">
                <a:tc>
                  <a:txBody>
                    <a:bodyPr/>
                    <a:lstStyle/>
                    <a:p>
                      <a:pPr indent="64770" algn="ctr">
                        <a:spcAft>
                          <a:spcPts val="0"/>
                        </a:spcAft>
                      </a:pPr>
                      <a:r>
                        <a:rPr lang="ru-RU" sz="1400">
                          <a:latin typeface="Times New Roman"/>
                          <a:ea typeface="SimSun"/>
                          <a:cs typeface="Times New Roman"/>
                        </a:rPr>
                        <a:t>Первоначальная стоимость</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Обоснование целесообраз­ности инвести­ций  подготовка к купле-прода­же, лизингу</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Стоимость но­вого объекта</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Стоимость в мо­мент постановки на баланс с уче­том переоценок</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SimSu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589510">
                <a:tc>
                  <a:txBody>
                    <a:bodyPr/>
                    <a:lstStyle/>
                    <a:p>
                      <a:pPr indent="64770" algn="ctr">
                        <a:spcAft>
                          <a:spcPts val="0"/>
                        </a:spcAft>
                      </a:pPr>
                      <a:r>
                        <a:rPr lang="ru-RU" sz="1400">
                          <a:latin typeface="Times New Roman"/>
                          <a:ea typeface="SimSun"/>
                          <a:cs typeface="Times New Roman"/>
                        </a:rPr>
                        <a:t>Восстановитель­ная стоимость</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Определение рыночной стои­мости</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dirty="0">
                          <a:latin typeface="Times New Roman"/>
                          <a:ea typeface="SimSun"/>
                          <a:cs typeface="Times New Roman"/>
                        </a:rPr>
                        <a:t>Текущая стои­мость аналогич­ного объекта с учетом мораль­ного износа</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Издержки вос­производства без учета мо­рального износа</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SimSu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943215">
                <a:tc>
                  <a:txBody>
                    <a:bodyPr/>
                    <a:lstStyle/>
                    <a:p>
                      <a:pPr indent="64770" algn="ctr">
                        <a:spcAft>
                          <a:spcPts val="0"/>
                        </a:spcAft>
                      </a:pPr>
                      <a:r>
                        <a:rPr lang="ru-RU" sz="1400">
                          <a:latin typeface="Times New Roman"/>
                          <a:ea typeface="SimSun"/>
                          <a:cs typeface="Times New Roman"/>
                        </a:rPr>
                        <a:t>Остаточная стоимость</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Обоснование стоимости объ­ектов, бывших в эксплуатации, определение действительной стоимости зало­га и страховой премии</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Текущая стои­мость с учетом реального состояния объекта</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4770" algn="ctr">
                        <a:spcAft>
                          <a:spcPts val="0"/>
                        </a:spcAft>
                      </a:pPr>
                      <a:r>
                        <a:rPr lang="ru-RU" sz="1400">
                          <a:latin typeface="Times New Roman"/>
                          <a:ea typeface="SimSun"/>
                          <a:cs typeface="Times New Roman"/>
                        </a:rPr>
                        <a:t>Первоначальная стоимость за вычетом износа начисленного по нормам аморти­зации</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400">
                          <a:latin typeface="Times New Roman"/>
                          <a:ea typeface="SimSu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943215">
                <a:tc>
                  <a:txBody>
                    <a:bodyPr/>
                    <a:lstStyle/>
                    <a:p>
                      <a:pPr indent="154940" algn="ctr">
                        <a:spcAft>
                          <a:spcPts val="0"/>
                        </a:spcAft>
                      </a:pPr>
                      <a:r>
                        <a:rPr lang="ru-RU" sz="1400">
                          <a:latin typeface="Times New Roman"/>
                          <a:ea typeface="SimSun"/>
                          <a:cs typeface="Times New Roman"/>
                        </a:rPr>
                        <a:t>Утилизационная стоимость</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54940" algn="ctr">
                        <a:spcAft>
                          <a:spcPts val="0"/>
                        </a:spcAft>
                      </a:pPr>
                      <a:r>
                        <a:rPr lang="ru-RU" sz="1400">
                          <a:latin typeface="Times New Roman"/>
                          <a:ea typeface="SimSun"/>
                          <a:cs typeface="Times New Roman"/>
                        </a:rPr>
                        <a:t>Определение стоимости быв­шего в эксплуа­тации объекта, частично утра­тившего полез­ные свойства и качества</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54940" algn="ctr">
                        <a:spcAft>
                          <a:spcPts val="0"/>
                        </a:spcAft>
                      </a:pPr>
                      <a:r>
                        <a:rPr lang="ru-RU" sz="1400">
                          <a:latin typeface="Times New Roman"/>
                          <a:ea typeface="SimSun"/>
                          <a:cs typeface="Times New Roman"/>
                        </a:rPr>
                        <a:t>Стоимость де­монтажа и эле­ментов, пригод­ных к использо­ванию, в любой момент эксплуа­тации</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154940" algn="ctr">
                        <a:spcAft>
                          <a:spcPts val="0"/>
                        </a:spcAft>
                      </a:pPr>
                      <a:r>
                        <a:rPr lang="ru-RU" sz="1400">
                          <a:latin typeface="Times New Roman"/>
                          <a:ea typeface="SimSun"/>
                          <a:cs typeface="Times New Roman"/>
                        </a:rPr>
                        <a:t>Стоимость пол­ностью изно­шенного объек­та в момент списания</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061117">
                <a:tc>
                  <a:txBody>
                    <a:bodyPr/>
                    <a:lstStyle/>
                    <a:p>
                      <a:pPr indent="154940" algn="ctr">
                        <a:spcAft>
                          <a:spcPts val="0"/>
                        </a:spcAft>
                      </a:pPr>
                      <a:r>
                        <a:rPr lang="ru-RU" sz="1400">
                          <a:latin typeface="Times New Roman"/>
                          <a:ea typeface="SimSun"/>
                          <a:cs typeface="Times New Roman"/>
                        </a:rPr>
                        <a:t>Инвестиционная стоимость</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54940" algn="ctr">
                        <a:spcAft>
                          <a:spcPts val="0"/>
                        </a:spcAft>
                      </a:pPr>
                      <a:r>
                        <a:rPr lang="ru-RU" sz="1400">
                          <a:latin typeface="Times New Roman"/>
                          <a:ea typeface="SimSun"/>
                          <a:cs typeface="Times New Roman"/>
                        </a:rPr>
                        <a:t>Определение эффективности инвестиций</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54940" algn="ctr">
                        <a:spcAft>
                          <a:spcPts val="0"/>
                        </a:spcAft>
                      </a:pPr>
                      <a:r>
                        <a:rPr lang="ru-RU" sz="1400">
                          <a:latin typeface="Times New Roman"/>
                          <a:ea typeface="SimSun"/>
                          <a:cs typeface="Times New Roman"/>
                        </a:rPr>
                        <a:t>Действительная рыночная стои­мость объекта с учетом затрат на его воспроизвод­ство, цен на ана­логичные объек­ты и предпола­гаемой расчет­ной доходности</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154940" algn="ctr">
                        <a:spcAft>
                          <a:spcPts val="0"/>
                        </a:spcAft>
                      </a:pPr>
                      <a:r>
                        <a:rPr lang="ru-RU" sz="1400" dirty="0">
                          <a:latin typeface="Times New Roman"/>
                          <a:ea typeface="SimSun"/>
                          <a:cs typeface="Times New Roman"/>
                        </a:rPr>
                        <a:t>Первоначаль­ная или восста­новительная стоимость</a:t>
                      </a:r>
                    </a:p>
                  </a:txBody>
                  <a:tcPr marL="12732" marR="127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70000" lnSpcReduction="20000"/>
          </a:bodyPr>
          <a:lstStyle/>
          <a:p>
            <a:r>
              <a:rPr lang="ru-RU" dirty="0" smtClean="0">
                <a:latin typeface="Times New Roman" pitchFamily="18" charset="0"/>
                <a:cs typeface="Times New Roman" pitchFamily="18" charset="0"/>
              </a:rPr>
              <a:t>Стоимость основных средств является важной характеристикой финансово-хозяйственной деятельности предприятия. Для анализа стоимости имущественного комплекса предприятия выпол­няется расчет общей стоимости основных средств.</a:t>
            </a:r>
          </a:p>
          <a:p>
            <a:r>
              <a:rPr lang="ru-RU" dirty="0" smtClean="0">
                <a:latin typeface="Times New Roman" pitchFamily="18" charset="0"/>
                <a:cs typeface="Times New Roman" pitchFamily="18" charset="0"/>
              </a:rPr>
              <a:t>В ходе анализа определяются доля каждой группы основных средств, соотношение стоимости строительно-монтажных работ (СМР) и оборудования в общей стоимости основных средств. Обычно та­кой анализ выполняется при принятии на учет новых объектов.</a:t>
            </a:r>
          </a:p>
          <a:p>
            <a:r>
              <a:rPr lang="ru-RU" dirty="0" smtClean="0">
                <a:latin typeface="Times New Roman" pitchFamily="18" charset="0"/>
                <a:cs typeface="Times New Roman" pitchFamily="18" charset="0"/>
              </a:rPr>
              <a:t>Текущий анализ и диагностика состояния основных средств производится на основе специальных балансов, к которым отно­сятся баланс основных средств, баланс оборудования и баланс производственной мощности.</a:t>
            </a:r>
          </a:p>
          <a:p>
            <a:r>
              <a:rPr lang="ru-RU" dirty="0" smtClean="0">
                <a:latin typeface="Times New Roman" pitchFamily="18" charset="0"/>
                <a:cs typeface="Times New Roman" pitchFamily="18" charset="0"/>
              </a:rPr>
              <a:t>Разновидностью баланса основных средств является баланс обо­рудования.</a:t>
            </a:r>
          </a:p>
          <a:p>
            <a:r>
              <a:rPr lang="ru-RU" dirty="0" smtClean="0">
                <a:latin typeface="Times New Roman" pitchFamily="18" charset="0"/>
                <a:cs typeface="Times New Roman" pitchFamily="18" charset="0"/>
              </a:rPr>
              <a:t>Анализ оборудования должен выполняться по каждой единице оборудования и содержать ее основные технические характеристики.</a:t>
            </a:r>
          </a:p>
          <a:p>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76672"/>
            <a:ext cx="8229600" cy="432048"/>
          </a:xfrm>
        </p:spPr>
        <p:txBody>
          <a:bodyPr>
            <a:noAutofit/>
          </a:bodyPr>
          <a:lstStyle/>
          <a:p>
            <a:r>
              <a:rPr lang="ru-RU" sz="2800" b="1" dirty="0" smtClean="0">
                <a:latin typeface="Times New Roman" pitchFamily="18" charset="0"/>
                <a:cs typeface="Times New Roman" pitchFamily="18" charset="0"/>
              </a:rPr>
              <a:t>3. Анализ технического состояния </a:t>
            </a:r>
            <a:r>
              <a:rPr lang="ru-RU" sz="2800" b="1" dirty="0" smtClean="0">
                <a:latin typeface="Times New Roman" pitchFamily="18" charset="0"/>
                <a:cs typeface="Times New Roman" pitchFamily="18" charset="0"/>
              </a:rPr>
              <a:t>оборудования</a:t>
            </a:r>
            <a:r>
              <a:rPr lang="ru-RU" sz="2800" b="1"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0" y="764704"/>
            <a:ext cx="8964488" cy="5073427"/>
          </a:xfrm>
        </p:spPr>
        <p:txBody>
          <a:bodyPr>
            <a:noAutofit/>
          </a:bodyPr>
          <a:lstStyle/>
          <a:p>
            <a:r>
              <a:rPr lang="ru-RU" sz="2000" dirty="0" smtClean="0">
                <a:latin typeface="Times New Roman" pitchFamily="18" charset="0"/>
                <a:cs typeface="Times New Roman" pitchFamily="18" charset="0"/>
              </a:rPr>
              <a:t>Применяемые орудия труда, их техническое состояние и степень соответствия современному развитию техники в значительной мере характеризуют технический уровень предприятия и предопределя­ют эффективность их использования. Наиболее активное влияние на производительность труда и организацию технологического процесса оказывают технологическое оборудование и средства ме­ханизации. Поэтому в первую очередь следует анализировать тех­ническое состояние технологического оборудования.</a:t>
            </a:r>
          </a:p>
          <a:p>
            <a:r>
              <a:rPr lang="ru-RU" sz="2000" dirty="0" smtClean="0">
                <a:latin typeface="Times New Roman" pitchFamily="18" charset="0"/>
                <a:cs typeface="Times New Roman" pitchFamily="18" charset="0"/>
              </a:rPr>
              <a:t>Техническое состояние оборудования характеризуется его физи­ческим и моральным износом, уровнем применения новой техники, а это в первую очередь зависит от возраста оборудования. Старое оборудование, как правило, менее производительно и более изно­шено. Однако следует учитывать, что устаревшее, но физически пригодное к эксплуатации оборудование может быть модернизиро­вано, т. е. путем конструктивных изменений или замены отдельных узлов и деталей устаревшего оборудования устраняется его мораль­ный износ. В этом случае технико-экономические показатели старо­го оборудования доводятся до уровня последних образцов, выпус­каемых промышленностью, и увеличивается срок его эксплуатации.</a:t>
            </a:r>
            <a:endParaRPr lang="ru-RU"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Autofit/>
          </a:bodyPr>
          <a:lstStyle/>
          <a:p>
            <a:r>
              <a:rPr lang="ru-RU" sz="2000" dirty="0" smtClean="0">
                <a:latin typeface="Times New Roman" pitchFamily="18" charset="0"/>
                <a:cs typeface="Times New Roman" pitchFamily="18" charset="0"/>
              </a:rPr>
              <a:t>Модернизация старого оборудования обходится значительно де­шевле, чем приобретение и установка нового. Поэтому, если можно модернизировать устаревшее оборудование, следует идти по этому пути. Устаревшим считается оборудование, функционирующее 10-15 лет, более 15 лет - сильно устаревшим. Оборудование, находя­щееся в эксплуатации до 5 лет относится к прогрессивному.</a:t>
            </a:r>
          </a:p>
          <a:p>
            <a:r>
              <a:rPr lang="ru-RU" sz="2000" dirty="0" smtClean="0">
                <a:latin typeface="Times New Roman" pitchFamily="18" charset="0"/>
                <a:cs typeface="Times New Roman" pitchFamily="18" charset="0"/>
              </a:rPr>
              <a:t>Для характеристики технического состояния оборудования не­достаточно его подразделять только по возрасту. Дело в том, что различное технологическое оборудование имеет неодинаковый нормативный срок эксплуатации. Поэтому техническое состояние оборудования будет отражать также степень его износа, т. к. чем короче нормативный срок эксплуатации оборудования, тем нормы амортизации по нему устанавливаются выше.</a:t>
            </a:r>
          </a:p>
          <a:p>
            <a:r>
              <a:rPr lang="ru-RU" sz="2000" dirty="0" smtClean="0">
                <a:latin typeface="Times New Roman" pitchFamily="18" charset="0"/>
                <a:cs typeface="Times New Roman" pitchFamily="18" charset="0"/>
              </a:rPr>
              <a:t>При </a:t>
            </a:r>
            <a:r>
              <a:rPr lang="ru-RU" sz="2000" dirty="0" smtClean="0">
                <a:latin typeface="Times New Roman" pitchFamily="18" charset="0"/>
                <a:cs typeface="Times New Roman" pitchFamily="18" charset="0"/>
              </a:rPr>
              <a:t>анализе технического состояния оборудования следует рас­смотреть, какие меры принимаются на предприятии для замены ус­таревшего, непригодного для модернизации оборудования, т. е. ка­ков коэффициент обновления. Чем выше этот коэффициент, тем в большей степени обновлено оборудование.</a:t>
            </a:r>
          </a:p>
          <a:p>
            <a:endParaRPr lang="ru-RU"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2476</Words>
  <Application>Microsoft Office PowerPoint</Application>
  <PresentationFormat>Экран (4:3)</PresentationFormat>
  <Paragraphs>125</Paragraphs>
  <Slides>24</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24</vt:i4>
      </vt:variant>
    </vt:vector>
  </HeadingPairs>
  <TitlesOfParts>
    <vt:vector size="26" baseType="lpstr">
      <vt:lpstr>Тема Office</vt:lpstr>
      <vt:lpstr>Microsoft Equation 3.0</vt:lpstr>
      <vt:lpstr>Анализ состояния и использования основных средств </vt:lpstr>
      <vt:lpstr>1. Общая характеристика основных средств</vt:lpstr>
      <vt:lpstr>Группы и виды основных средств </vt:lpstr>
      <vt:lpstr>Слайд 4</vt:lpstr>
      <vt:lpstr>2. Анализ и диагностика состояния основных средств </vt:lpstr>
      <vt:lpstr>Базовые показатели оценки стоимости основных средств</vt:lpstr>
      <vt:lpstr>Слайд 7</vt:lpstr>
      <vt:lpstr>3. Анализ технического состояния оборудования  </vt:lpstr>
      <vt:lpstr>Слайд 9</vt:lpstr>
      <vt:lpstr>Слайд 10</vt:lpstr>
      <vt:lpstr>4. Анализ использования основных средств </vt:lpstr>
      <vt:lpstr>Слайд 12</vt:lpstr>
      <vt:lpstr>Слайд 13</vt:lpstr>
      <vt:lpstr>Слайд 14</vt:lpstr>
      <vt:lpstr>Слайд 15</vt:lpstr>
      <vt:lpstr>Слайд 16</vt:lpstr>
      <vt:lpstr>Слайд 17</vt:lpstr>
      <vt:lpstr>Слайд 18</vt:lpstr>
      <vt:lpstr>Слайд 19</vt:lpstr>
      <vt:lpstr>6. Анализ причин морального и физического износа основных средств </vt:lpstr>
      <vt:lpstr>Основные причины морального и физического износа основных средств </vt:lpstr>
      <vt:lpstr>7. Анализ начисления амортизации и диагностика ее использова­ния </vt:lpstr>
      <vt:lpstr>Слайд 23</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состояния и использования основных средств </dc:title>
  <dc:creator>Ирина</dc:creator>
  <cp:lastModifiedBy>Ирина</cp:lastModifiedBy>
  <cp:revision>5</cp:revision>
  <dcterms:created xsi:type="dcterms:W3CDTF">2016-10-12T08:04:21Z</dcterms:created>
  <dcterms:modified xsi:type="dcterms:W3CDTF">2016-10-12T08:44:28Z</dcterms:modified>
</cp:coreProperties>
</file>